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9" r:id="rId2"/>
    <p:sldId id="270" r:id="rId3"/>
    <p:sldId id="271" r:id="rId4"/>
    <p:sldId id="272" r:id="rId5"/>
    <p:sldId id="273" r:id="rId6"/>
    <p:sldId id="274" r:id="rId7"/>
    <p:sldId id="275" r:id="rId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MS PGothic" pitchFamily="34" charset="-128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MS PGothic" pitchFamily="34" charset="-128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MS PGothic" pitchFamily="34" charset="-128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MS PGothic" pitchFamily="34" charset="-128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MS PGothic" pitchFamily="34" charset="-128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MS PGothic" pitchFamily="34" charset="-128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MS PGothic" pitchFamily="34" charset="-128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MS PGothic" pitchFamily="34" charset="-128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MS PGothic" pitchFamily="34" charset="-128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B54"/>
    <a:srgbClr val="162B53"/>
    <a:srgbClr val="198DB4"/>
    <a:srgbClr val="25617E"/>
    <a:srgbClr val="21315D"/>
    <a:srgbClr val="0097B5"/>
    <a:srgbClr val="4061EC"/>
    <a:srgbClr val="005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7" autoAdjust="0"/>
    <p:restoredTop sz="94651" autoAdjust="0"/>
  </p:normalViewPr>
  <p:slideViewPr>
    <p:cSldViewPr snapToGrid="0" snapToObjects="1" showGuides="1">
      <p:cViewPr>
        <p:scale>
          <a:sx n="100" d="100"/>
          <a:sy n="100" d="100"/>
        </p:scale>
        <p:origin x="1482" y="528"/>
      </p:cViewPr>
      <p:guideLst>
        <p:guide orient="horz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 showGuides="1">
      <p:cViewPr varScale="1">
        <p:scale>
          <a:sx n="96" d="100"/>
          <a:sy n="96" d="100"/>
        </p:scale>
        <p:origin x="3642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6300DEF7-93C8-439D-BCBB-247972C1825D}" type="datetimeFigureOut">
              <a:rPr lang="en-US"/>
              <a:pPr>
                <a:defRPr/>
              </a:pPr>
              <a:t>18.02.2026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A6F6B627-BA16-4ECA-A425-F8AAF8BC01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6353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BE285FDF-4709-426A-A0BA-DBF4A862345E}" type="datetimeFigureOut">
              <a:rPr lang="en-US"/>
              <a:pPr>
                <a:defRPr/>
              </a:pPr>
              <a:t>18.02.2026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45586210-8B1E-4ED3-9323-A87C0C566B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1849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Univer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 descr="Naslov rada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3582" y="2796407"/>
            <a:ext cx="5320539" cy="855839"/>
          </a:xfrm>
          <a:prstGeom prst="rect">
            <a:avLst/>
          </a:prstGeom>
        </p:spPr>
        <p:txBody>
          <a:bodyPr anchor="t"/>
          <a:lstStyle>
            <a:lvl1pPr algn="ctr">
              <a:lnSpc>
                <a:spcPct val="100000"/>
              </a:lnSpc>
              <a:defRPr sz="2800" b="1">
                <a:solidFill>
                  <a:srgbClr val="182B54"/>
                </a:solidFill>
                <a:latin typeface="+mn-lt"/>
              </a:defRPr>
            </a:lvl1pPr>
          </a:lstStyle>
          <a:p>
            <a:r>
              <a:rPr lang="en-US" dirty="0" err="1"/>
              <a:t>Naslov</a:t>
            </a:r>
            <a:r>
              <a:rPr lang="en-US" dirty="0"/>
              <a:t> </a:t>
            </a:r>
            <a:r>
              <a:rPr lang="en-US" dirty="0" err="1"/>
              <a:t>rada</a:t>
            </a:r>
            <a:endParaRPr lang="en-US" dirty="0"/>
          </a:p>
        </p:txBody>
      </p:sp>
      <p:sp>
        <p:nvSpPr>
          <p:cNvPr id="14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73582" y="3760051"/>
            <a:ext cx="6117493" cy="6480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Wingdings" pitchFamily="28" charset="2"/>
              <a:buNone/>
              <a:defRPr sz="2000" b="0" baseline="0">
                <a:solidFill>
                  <a:srgbClr val="182B54"/>
                </a:solidFill>
                <a:latin typeface="Aptos" panose="020B0004020202020204" pitchFamily="34" charset="0"/>
                <a:cs typeface="Aptos" panose="020B0004020202020204" pitchFamily="34" charset="0"/>
              </a:defRPr>
            </a:lvl1pPr>
          </a:lstStyle>
          <a:p>
            <a:r>
              <a:rPr lang="sr-Latn-RS" dirty="0"/>
              <a:t>Autori</a:t>
            </a:r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73581" y="4533294"/>
            <a:ext cx="8961361" cy="10668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FontTx/>
              <a:buNone/>
              <a:defRPr sz="1600" baseline="0">
                <a:solidFill>
                  <a:srgbClr val="182B54"/>
                </a:solidFill>
                <a:latin typeface="+mn-lt"/>
              </a:defRPr>
            </a:lvl1pPr>
          </a:lstStyle>
          <a:p>
            <a:pPr lvl="0"/>
            <a:r>
              <a:rPr lang="sr-Latn-RS" dirty="0"/>
              <a:t>Afilijacije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29ADF0-E1CC-611D-033D-800FCAFB75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6"/>
          <p:cNvSpPr>
            <a:spLocks noGrp="1"/>
          </p:cNvSpPr>
          <p:nvPr>
            <p:ph type="body" sz="half" idx="2"/>
          </p:nvPr>
        </p:nvSpPr>
        <p:spPr>
          <a:xfrm>
            <a:off x="1473197" y="5397500"/>
            <a:ext cx="5689601" cy="609599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1473200" y="1670050"/>
            <a:ext cx="5689600" cy="3587750"/>
          </a:xfrm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Pct val="135000"/>
              <a:buFontTx/>
              <a:buNone/>
              <a:tabLst/>
              <a:defRPr sz="1800"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88" y="0"/>
            <a:ext cx="9172575" cy="59150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365760" y="1645919"/>
            <a:ext cx="8326438" cy="45178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sr-Latn-R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7058025" y="2143125"/>
            <a:ext cx="1323975" cy="154305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t"/>
          <a:lstStyle>
            <a:lvl1pPr marL="0" indent="0" algn="ctr">
              <a:defRPr sz="1400"/>
            </a:lvl1pPr>
          </a:lstStyle>
          <a:p>
            <a:r>
              <a:rPr lang="en-US" err="1"/>
              <a:t>Mesto</a:t>
            </a:r>
            <a:r>
              <a:rPr lang="en-US"/>
              <a:t> </a:t>
            </a:r>
            <a:r>
              <a:rPr lang="sr-Latn-RS"/>
              <a:t>z</a:t>
            </a:r>
            <a:r>
              <a:rPr lang="en-US"/>
              <a:t>a </a:t>
            </a:r>
            <a:r>
              <a:rPr lang="en-US" err="1"/>
              <a:t>fotografiju</a:t>
            </a:r>
            <a:endParaRPr lang="en-US"/>
          </a:p>
        </p:txBody>
      </p:sp>
      <p:sp>
        <p:nvSpPr>
          <p:cNvPr id="7" name="Content Placeholder 4"/>
          <p:cNvSpPr>
            <a:spLocks noGrp="1"/>
          </p:cNvSpPr>
          <p:nvPr>
            <p:ph sz="quarter" idx="23"/>
          </p:nvPr>
        </p:nvSpPr>
        <p:spPr>
          <a:xfrm>
            <a:off x="374826" y="1644650"/>
            <a:ext cx="6283149" cy="4367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23"/>
          </p:nvPr>
        </p:nvSpPr>
        <p:spPr>
          <a:xfrm>
            <a:off x="374826" y="1644650"/>
            <a:ext cx="4035425" cy="4367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>
            <a:hlinkClick r:id="" action="ppaction://noaction" highlightClick="1"/>
          </p:cNvPr>
          <p:cNvSpPr>
            <a:spLocks noGrp="1"/>
          </p:cNvSpPr>
          <p:nvPr>
            <p:ph sz="quarter" idx="24"/>
          </p:nvPr>
        </p:nvSpPr>
        <p:spPr>
          <a:xfrm>
            <a:off x="4656140" y="1644650"/>
            <a:ext cx="4035425" cy="4367213"/>
          </a:xfrm>
          <a:prstGeom prst="actionButtonBlank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/>
          </p:nvPr>
        </p:nvSpPr>
        <p:spPr>
          <a:xfrm>
            <a:off x="1" y="36073"/>
            <a:ext cx="7246620" cy="10760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366889" y="1645920"/>
            <a:ext cx="4035247" cy="78982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600" b="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7"/>
          </p:nvPr>
        </p:nvSpPr>
        <p:spPr>
          <a:xfrm>
            <a:off x="4703762" y="1645920"/>
            <a:ext cx="4045126" cy="78982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6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4"/>
          </p:nvPr>
        </p:nvSpPr>
        <p:spPr>
          <a:xfrm>
            <a:off x="357187" y="2659063"/>
            <a:ext cx="4044950" cy="3352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25"/>
          </p:nvPr>
        </p:nvSpPr>
        <p:spPr>
          <a:xfrm>
            <a:off x="4703762" y="2659063"/>
            <a:ext cx="4044950" cy="3352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itle 6"/>
          <p:cNvSpPr>
            <a:spLocks noGrp="1"/>
          </p:cNvSpPr>
          <p:nvPr>
            <p:ph type="title"/>
          </p:nvPr>
        </p:nvSpPr>
        <p:spPr>
          <a:xfrm>
            <a:off x="15241" y="36073"/>
            <a:ext cx="7216140" cy="10760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1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21"/>
          </p:nvPr>
        </p:nvSpPr>
        <p:spPr>
          <a:xfrm>
            <a:off x="4678538" y="1644650"/>
            <a:ext cx="4035425" cy="4367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15241" y="43693"/>
            <a:ext cx="7223760" cy="10760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2"/>
          </p:nvPr>
        </p:nvSpPr>
        <p:spPr>
          <a:xfrm>
            <a:off x="365125" y="1644650"/>
            <a:ext cx="3997325" cy="4367213"/>
          </a:xfrm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Pct val="135000"/>
              <a:buFontTx/>
              <a:buNone/>
              <a:tabLst/>
              <a:defRPr sz="2000"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23"/>
          </p:nvPr>
        </p:nvSpPr>
        <p:spPr>
          <a:xfrm>
            <a:off x="390702" y="1644650"/>
            <a:ext cx="4035425" cy="4367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2861" y="36073"/>
            <a:ext cx="7223760" cy="10760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24"/>
          </p:nvPr>
        </p:nvSpPr>
        <p:spPr>
          <a:xfrm>
            <a:off x="4752975" y="1644650"/>
            <a:ext cx="3987800" cy="2011363"/>
          </a:xfrm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Pct val="135000"/>
              <a:buFontTx/>
              <a:buNone/>
              <a:tabLst/>
              <a:defRPr sz="2000"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752975" y="4006850"/>
            <a:ext cx="3987800" cy="2011363"/>
          </a:xfrm>
        </p:spPr>
        <p:txBody>
          <a:bodyPr rtlCol="0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Pct val="135000"/>
              <a:buFontTx/>
              <a:buNone/>
              <a:tabLst/>
              <a:defRPr sz="2000"/>
            </a:lvl1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3"/>
          <p:cNvSpPr>
            <a:spLocks noGrp="1"/>
          </p:cNvSpPr>
          <p:nvPr>
            <p:ph sz="half" idx="16"/>
          </p:nvPr>
        </p:nvSpPr>
        <p:spPr>
          <a:xfrm>
            <a:off x="370987" y="1645920"/>
            <a:ext cx="3992697" cy="2057400"/>
          </a:xfrm>
          <a:prstGeom prst="rect">
            <a:avLst/>
          </a:prstGeom>
        </p:spPr>
        <p:txBody>
          <a:bodyPr/>
          <a:lstStyle>
            <a:lvl1pPr marL="274320" indent="-274320">
              <a:buSzPct val="125000"/>
              <a:buFontTx/>
              <a:buBlip>
                <a:blip r:embed="rId2"/>
              </a:buBlip>
              <a:defRPr sz="2000" b="0" baseline="0">
                <a:solidFill>
                  <a:srgbClr val="000000"/>
                </a:solidFill>
                <a:latin typeface="Verdana"/>
                <a:cs typeface="Verdana"/>
              </a:defRPr>
            </a:lvl1pPr>
            <a:lvl2pPr marL="548640" indent="-182880"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–"/>
              <a:defRPr sz="1800" baseline="0"/>
            </a:lvl2pPr>
            <a:lvl3pPr marL="822960" indent="-18288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1800" baseline="0"/>
            </a:lvl3pPr>
            <a:lvl4pPr marL="1051560" indent="-182880">
              <a:buClr>
                <a:schemeClr val="tx1">
                  <a:lumMod val="50000"/>
                  <a:lumOff val="50000"/>
                </a:schemeClr>
              </a:buClr>
              <a:defRPr sz="1600"/>
            </a:lvl4pPr>
            <a:lvl5pPr marL="1234440" indent="-182880">
              <a:buClr>
                <a:schemeClr val="tx1">
                  <a:lumMod val="50000"/>
                  <a:lumOff val="50000"/>
                </a:schemeClr>
              </a:buClr>
              <a:buFont typeface="Wingdings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20"/>
          </p:nvPr>
        </p:nvSpPr>
        <p:spPr>
          <a:xfrm>
            <a:off x="4760289" y="1645920"/>
            <a:ext cx="3992697" cy="2057400"/>
          </a:xfrm>
          <a:prstGeom prst="rect">
            <a:avLst/>
          </a:prstGeom>
        </p:spPr>
        <p:txBody>
          <a:bodyPr/>
          <a:lstStyle>
            <a:lvl1pPr marL="274320" indent="-274320">
              <a:buSzPct val="125000"/>
              <a:buFontTx/>
              <a:buBlip>
                <a:blip r:embed="rId2"/>
              </a:buBlip>
              <a:defRPr sz="2000" b="0" baseline="0">
                <a:solidFill>
                  <a:srgbClr val="000000"/>
                </a:solidFill>
                <a:latin typeface="Verdana"/>
                <a:cs typeface="Verdana"/>
              </a:defRPr>
            </a:lvl1pPr>
            <a:lvl2pPr marL="548640" indent="-182880"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–"/>
              <a:defRPr sz="1800" baseline="0"/>
            </a:lvl2pPr>
            <a:lvl3pPr marL="822960" indent="-18288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1800" baseline="0"/>
            </a:lvl3pPr>
            <a:lvl4pPr marL="1051560" indent="-182880">
              <a:buClr>
                <a:schemeClr val="tx1">
                  <a:lumMod val="50000"/>
                  <a:lumOff val="50000"/>
                </a:schemeClr>
              </a:buClr>
              <a:defRPr sz="1600"/>
            </a:lvl4pPr>
            <a:lvl5pPr marL="1234440" indent="-182880">
              <a:buClr>
                <a:schemeClr val="tx1">
                  <a:lumMod val="50000"/>
                  <a:lumOff val="50000"/>
                </a:schemeClr>
              </a:buClr>
              <a:buFont typeface="Wingdings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3"/>
          <p:cNvSpPr>
            <a:spLocks noGrp="1"/>
          </p:cNvSpPr>
          <p:nvPr>
            <p:ph sz="half" idx="21"/>
          </p:nvPr>
        </p:nvSpPr>
        <p:spPr>
          <a:xfrm>
            <a:off x="348289" y="3920063"/>
            <a:ext cx="3992697" cy="2057400"/>
          </a:xfrm>
          <a:prstGeom prst="rect">
            <a:avLst/>
          </a:prstGeom>
        </p:spPr>
        <p:txBody>
          <a:bodyPr/>
          <a:lstStyle>
            <a:lvl1pPr marL="274320" indent="-274320">
              <a:buSzPct val="125000"/>
              <a:buFontTx/>
              <a:buBlip>
                <a:blip r:embed="rId2"/>
              </a:buBlip>
              <a:defRPr sz="2000" b="0" baseline="0">
                <a:solidFill>
                  <a:srgbClr val="000000"/>
                </a:solidFill>
                <a:latin typeface="Verdana"/>
                <a:cs typeface="Verdana"/>
              </a:defRPr>
            </a:lvl1pPr>
            <a:lvl2pPr marL="548640" indent="-182880"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–"/>
              <a:defRPr sz="1800" baseline="0"/>
            </a:lvl2pPr>
            <a:lvl3pPr marL="822960" indent="-18288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1800" baseline="0"/>
            </a:lvl3pPr>
            <a:lvl4pPr marL="1051560" indent="-182880">
              <a:buClr>
                <a:schemeClr val="tx1">
                  <a:lumMod val="50000"/>
                  <a:lumOff val="50000"/>
                </a:schemeClr>
              </a:buClr>
              <a:defRPr sz="1600"/>
            </a:lvl4pPr>
            <a:lvl5pPr marL="1234440" indent="-182880">
              <a:buClr>
                <a:schemeClr val="tx1">
                  <a:lumMod val="50000"/>
                  <a:lumOff val="50000"/>
                </a:schemeClr>
              </a:buClr>
              <a:buFont typeface="Wingdings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3"/>
          <p:cNvSpPr>
            <a:spLocks noGrp="1"/>
          </p:cNvSpPr>
          <p:nvPr>
            <p:ph sz="half" idx="22"/>
          </p:nvPr>
        </p:nvSpPr>
        <p:spPr>
          <a:xfrm>
            <a:off x="4737591" y="3920063"/>
            <a:ext cx="3992697" cy="2057400"/>
          </a:xfrm>
          <a:prstGeom prst="rect">
            <a:avLst/>
          </a:prstGeom>
        </p:spPr>
        <p:txBody>
          <a:bodyPr/>
          <a:lstStyle>
            <a:lvl1pPr marL="274320" indent="-274320">
              <a:buSzPct val="125000"/>
              <a:buFontTx/>
              <a:buBlip>
                <a:blip r:embed="rId2"/>
              </a:buBlip>
              <a:defRPr sz="2000" b="0" baseline="0">
                <a:solidFill>
                  <a:srgbClr val="000000"/>
                </a:solidFill>
                <a:latin typeface="Verdana"/>
                <a:cs typeface="Verdana"/>
              </a:defRPr>
            </a:lvl1pPr>
            <a:lvl2pPr marL="548640" indent="-182880">
              <a:buClr>
                <a:schemeClr val="tx1">
                  <a:lumMod val="50000"/>
                  <a:lumOff val="50000"/>
                </a:schemeClr>
              </a:buClr>
              <a:buFont typeface="Lucida Grande"/>
              <a:buChar char="–"/>
              <a:defRPr sz="1800" baseline="0"/>
            </a:lvl2pPr>
            <a:lvl3pPr marL="822960" indent="-18288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1800" baseline="0"/>
            </a:lvl3pPr>
            <a:lvl4pPr marL="1051560" indent="-182880">
              <a:buClr>
                <a:schemeClr val="tx1">
                  <a:lumMod val="50000"/>
                  <a:lumOff val="50000"/>
                </a:schemeClr>
              </a:buClr>
              <a:defRPr sz="1600"/>
            </a:lvl4pPr>
            <a:lvl5pPr marL="1234440" indent="-182880">
              <a:buClr>
                <a:schemeClr val="tx1">
                  <a:lumMod val="50000"/>
                  <a:lumOff val="50000"/>
                </a:schemeClr>
              </a:buClr>
              <a:buFont typeface="Wingdings" charset="2"/>
              <a:buChar char="§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5241" y="36073"/>
            <a:ext cx="7239000" cy="10760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trend.uns.ac.rs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6178407-70D7-57BB-6AE0-B36D4DFA64A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" y="0"/>
            <a:ext cx="9144000" cy="1151929"/>
          </a:xfrm>
          <a:prstGeom prst="rect">
            <a:avLst/>
          </a:prstGeom>
        </p:spPr>
      </p:pic>
      <p:sp>
        <p:nvSpPr>
          <p:cNvPr id="1026" name="Title Placeholder 9"/>
          <p:cNvSpPr>
            <a:spLocks noGrp="1" noChangeAspect="1"/>
          </p:cNvSpPr>
          <p:nvPr>
            <p:ph type="title"/>
          </p:nvPr>
        </p:nvSpPr>
        <p:spPr bwMode="auto">
          <a:xfrm>
            <a:off x="14605" y="35878"/>
            <a:ext cx="722439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9" name="Text Placeholder 11"/>
          <p:cNvSpPr>
            <a:spLocks noGrp="1"/>
          </p:cNvSpPr>
          <p:nvPr>
            <p:ph type="body" idx="1"/>
          </p:nvPr>
        </p:nvSpPr>
        <p:spPr bwMode="auto">
          <a:xfrm>
            <a:off x="365125" y="1646238"/>
            <a:ext cx="8326438" cy="451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-2171700" y="0"/>
            <a:ext cx="2099698" cy="68580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0" rtlCol="0" anchor="t" anchorCtr="0"/>
          <a:lstStyle/>
          <a:p>
            <a:pPr marL="0" marR="0" indent="0" algn="ctr" defTabSz="124412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spc="0" dirty="0">
                <a:solidFill>
                  <a:srgbClr val="FFFF00"/>
                </a:solidFill>
                <a:latin typeface="Aptos" panose="020B0004020202020204" pitchFamily="34" charset="0"/>
                <a:ea typeface="Tahoma" pitchFamily="34" charset="0"/>
                <a:cs typeface="Tahoma" pitchFamily="34" charset="0"/>
              </a:rPr>
              <a:t>OVA STRANA SE NE PRIKAZUJE</a:t>
            </a:r>
            <a:endParaRPr lang="en-US" sz="1200" b="1" spc="492" dirty="0">
              <a:solidFill>
                <a:srgbClr val="FFFF00"/>
              </a:solidFill>
              <a:latin typeface="Aptos" panose="020B0004020202020204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sr-Latn-RS" sz="1100" b="1" spc="0" dirty="0">
                <a:solidFill>
                  <a:schemeClr val="bg1"/>
                </a:solidFill>
                <a:latin typeface="Aptos" panose="020B0004020202020204" pitchFamily="34" charset="0"/>
                <a:ea typeface="Verdana" pitchFamily="34" charset="0"/>
                <a:cs typeface="Verdana" pitchFamily="34" charset="0"/>
              </a:rPr>
              <a:t>KRATKO UPUTSTVO</a:t>
            </a:r>
            <a:endParaRPr lang="en-US" sz="1100" b="1" spc="0" dirty="0">
              <a:solidFill>
                <a:schemeClr val="bg1"/>
              </a:solidFill>
              <a:latin typeface="Aptos" panose="020B0004020202020204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en-US" sz="800" b="1" dirty="0">
              <a:latin typeface="Aptos" panose="020B0004020202020204" pitchFamily="34" charset="0"/>
              <a:ea typeface="Verdana" pitchFamily="34" charset="0"/>
              <a:cs typeface="Verdana" pitchFamily="34" charset="0"/>
            </a:endParaRPr>
          </a:p>
          <a:p>
            <a:pPr algn="just" defTabSz="3085565"/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  </a:t>
            </a:r>
            <a:r>
              <a:rPr lang="en-U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Ovaj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PPT </a:t>
            </a:r>
            <a:r>
              <a:rPr lang="en-U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šablon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je </a:t>
            </a:r>
            <a:r>
              <a:rPr lang="en-U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namenjen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za </a:t>
            </a:r>
            <a:r>
              <a:rPr lang="en-U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pravljenje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sr-Latn-R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PPT 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pre</a:t>
            </a:r>
            <a:r>
              <a:rPr lang="sr-Latn-R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zentacije</a:t>
            </a:r>
            <a:r>
              <a:rPr lang="sr-Latn-R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sr-Latn-R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za </a:t>
            </a:r>
            <a:r>
              <a:rPr lang="sr-Latn-RS" sz="1000" b="1" i="0" dirty="0">
                <a:solidFill>
                  <a:srgbClr val="FFFF00"/>
                </a:solidFill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P</a:t>
            </a:r>
            <a:r>
              <a:rPr lang="en-US" sz="1000" b="1" i="0" dirty="0">
                <a:solidFill>
                  <a:srgbClr val="FFFF00"/>
                </a:solidFill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LENARNU</a:t>
            </a:r>
            <a:r>
              <a:rPr lang="sr-Latn-RS" sz="1000" b="1" i="0" dirty="0">
                <a:solidFill>
                  <a:srgbClr val="FFFF00"/>
                </a:solidFill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SESIJU</a:t>
            </a:r>
            <a:r>
              <a:rPr lang="sr-Latn-R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za </a:t>
            </a:r>
            <a:r>
              <a:rPr lang="en-US" sz="1000" b="1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XX</a:t>
            </a:r>
            <a:r>
              <a:rPr lang="sr-Latn-RS" sz="1000" b="1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XII</a:t>
            </a:r>
            <a:r>
              <a:rPr lang="en-US" sz="1000" b="1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b="1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Skup</a:t>
            </a:r>
            <a:r>
              <a:rPr lang="en-US" sz="1000" b="1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TRENDOVI RAZVOJA:</a:t>
            </a:r>
            <a:r>
              <a:rPr lang="en-US" sz="1000" b="1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 “</a:t>
            </a:r>
            <a:r>
              <a:rPr lang="en-US" sz="1000" b="1" dirty="0">
                <a:latin typeface="Aptos" panose="020B0004020202020204" pitchFamily="34" charset="0"/>
              </a:rPr>
              <a:t>TRANSFORMACIJA VISOKOG OBRAZOVANJA U NOVIM TEHNOLOŠKIM OKVIRIMA: </a:t>
            </a:r>
            <a:r>
              <a:rPr lang="en-US" sz="1000" b="1" dirty="0" err="1">
                <a:latin typeface="Aptos" panose="020B0004020202020204" pitchFamily="34" charset="0"/>
              </a:rPr>
              <a:t>Kvalitet</a:t>
            </a:r>
            <a:r>
              <a:rPr lang="en-US" sz="1000" b="1" dirty="0">
                <a:latin typeface="Aptos" panose="020B0004020202020204" pitchFamily="34" charset="0"/>
              </a:rPr>
              <a:t>, </a:t>
            </a:r>
            <a:r>
              <a:rPr lang="sr-Latn-RS" sz="1000" b="1" dirty="0">
                <a:latin typeface="Aptos" panose="020B0004020202020204" pitchFamily="34" charset="0"/>
              </a:rPr>
              <a:t>održivost i institucionalni razvoj</a:t>
            </a:r>
            <a:r>
              <a:rPr lang="en-US" sz="1000" b="1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„</a:t>
            </a:r>
            <a:r>
              <a:rPr lang="sr-Latn-RS" sz="1000" b="1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b="1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sr-Latn-RS" sz="1000" b="1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TREND 2026.</a:t>
            </a:r>
            <a:r>
              <a:rPr lang="sr-Latn-R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endParaRPr lang="en-US" sz="1000" i="0" dirty="0">
              <a:latin typeface="Aptos" panose="020B0004020202020204" pitchFamily="34" charset="0"/>
              <a:ea typeface="Tahoma" pitchFamily="34" charset="0"/>
              <a:cs typeface="Arial" pitchFamily="34" charset="0"/>
            </a:endParaRPr>
          </a:p>
          <a:p>
            <a:pPr algn="just" defTabSz="3085565"/>
            <a:endParaRPr lang="en-US" sz="1000" i="0" dirty="0">
              <a:latin typeface="Aptos" panose="020B0004020202020204" pitchFamily="34" charset="0"/>
              <a:ea typeface="Tahoma" pitchFamily="34" charset="0"/>
              <a:cs typeface="Arial" pitchFamily="34" charset="0"/>
            </a:endParaRPr>
          </a:p>
          <a:p>
            <a:pPr algn="just" defTabSz="3085565"/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 </a:t>
            </a:r>
            <a:r>
              <a:rPr lang="en-U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Prezentacije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svih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radova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će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se </a:t>
            </a:r>
            <a:r>
              <a:rPr lang="en-U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odvijati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sr-Latn-R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uživo u hotelu “</a:t>
            </a:r>
            <a:r>
              <a:rPr lang="sr-Latn-RS" sz="1000" i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Fontana“u</a:t>
            </a:r>
            <a:r>
              <a:rPr lang="sr-Latn-R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Vrnjačkoj Banji</a:t>
            </a:r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.</a:t>
            </a:r>
            <a:r>
              <a:rPr lang="sr-Latn-R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b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</a:br>
            <a:endParaRPr lang="sr-Latn-RS" sz="1000" i="0" dirty="0">
              <a:latin typeface="Aptos" panose="020B0004020202020204" pitchFamily="34" charset="0"/>
              <a:ea typeface="Tahoma" pitchFamily="34" charset="0"/>
              <a:cs typeface="Arial" pitchFamily="34" charset="0"/>
            </a:endParaRPr>
          </a:p>
          <a:p>
            <a:pPr algn="just" defTabSz="3085565"/>
            <a: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  </a:t>
            </a:r>
            <a:r>
              <a:rPr lang="sr-Latn-R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Vreme izlaganja za plenarnu sesiju je ograničeno na 10 minuta (predavanje i pitanja), </a:t>
            </a:r>
            <a:br>
              <a:rPr lang="en-U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</a:br>
            <a:r>
              <a:rPr lang="sr-Latn-RS" sz="1000" i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pa vas molimo da broj slajdova prilagodite datom terminu, uzimajući u obzir pitanja koja vam mogu biti postavljena nakon vašeg izlaganja.</a:t>
            </a:r>
            <a:endParaRPr lang="sr-Latn-RS" sz="1000" i="0" baseline="0" dirty="0">
              <a:latin typeface="Aptos" panose="020B0004020202020204" pitchFamily="34" charset="0"/>
              <a:ea typeface="Tahoma" pitchFamily="34" charset="0"/>
              <a:cs typeface="Arial" pitchFamily="34" charset="0"/>
            </a:endParaRPr>
          </a:p>
          <a:p>
            <a:pPr algn="just" defTabSz="3085565"/>
            <a:endParaRPr lang="sr-Latn-RS" sz="1000" i="0" baseline="0" dirty="0">
              <a:latin typeface="Aptos" panose="020B0004020202020204" pitchFamily="34" charset="0"/>
              <a:ea typeface="Tahoma" pitchFamily="34" charset="0"/>
              <a:cs typeface="Arial" pitchFamily="34" charset="0"/>
            </a:endParaRPr>
          </a:p>
          <a:p>
            <a:pPr algn="just" defTabSz="3085565"/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  Na </a:t>
            </a:r>
            <a:r>
              <a:rPr lang="en-US" sz="1000" i="0" baseline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plenarnim</a:t>
            </a:r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baseline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sesijama</a:t>
            </a:r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baseline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pristup</a:t>
            </a:r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baseline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radu</a:t>
            </a:r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baseline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imaju</a:t>
            </a:r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baseline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svi</a:t>
            </a:r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baseline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prijavljeni</a:t>
            </a:r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baseline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učesnici</a:t>
            </a:r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baseline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na</a:t>
            </a:r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1000" i="0" baseline="0" dirty="0" err="1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sesiji</a:t>
            </a:r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.</a:t>
            </a:r>
          </a:p>
          <a:p>
            <a:pPr algn="just" defTabSz="3085565"/>
            <a:endParaRPr lang="en-US" sz="1000" i="0" baseline="0" dirty="0">
              <a:latin typeface="Aptos" panose="020B0004020202020204" pitchFamily="34" charset="0"/>
              <a:ea typeface="Tahoma" pitchFamily="34" charset="0"/>
              <a:cs typeface="Arial" pitchFamily="34" charset="0"/>
            </a:endParaRPr>
          </a:p>
          <a:p>
            <a:pPr algn="just" defTabSz="3085565"/>
            <a:endParaRPr lang="sr-Latn-RS" sz="1000" i="0" baseline="0" dirty="0">
              <a:latin typeface="Aptos" panose="020B0004020202020204" pitchFamily="34" charset="0"/>
              <a:ea typeface="Tahoma" pitchFamily="34" charset="0"/>
              <a:cs typeface="Arial" pitchFamily="34" charset="0"/>
            </a:endParaRPr>
          </a:p>
          <a:p>
            <a:pPr algn="just" defTabSz="3085565"/>
            <a:r>
              <a:rPr lang="en-U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  </a:t>
            </a:r>
            <a:r>
              <a:rPr lang="sr-Latn-RS" sz="1000" i="0" baseline="0" dirty="0">
                <a:latin typeface="Aptos" panose="020B0004020202020204" pitchFamily="34" charset="0"/>
                <a:ea typeface="Tahoma" pitchFamily="34" charset="0"/>
                <a:cs typeface="Arial" pitchFamily="34" charset="0"/>
              </a:rPr>
              <a:t>Detaljnija uputstva ćete dobiti na web sajtu skupa </a:t>
            </a:r>
            <a:r>
              <a:rPr lang="sr-Latn-RS" sz="1000" i="0" baseline="0" dirty="0">
                <a:solidFill>
                  <a:srgbClr val="4061EC"/>
                </a:solidFill>
                <a:latin typeface="Aptos" panose="020B0004020202020204" pitchFamily="34" charset="0"/>
                <a:ea typeface="Tahoma" pitchFamily="34" charset="0"/>
                <a:cs typeface="Arial" pitchFamily="34" charset="0"/>
                <a:hlinkClick r:id="rId14"/>
              </a:rPr>
              <a:t>w</a:t>
            </a:r>
            <a:r>
              <a:rPr lang="en-US" sz="1000" i="0" baseline="0" dirty="0" err="1">
                <a:solidFill>
                  <a:srgbClr val="4061EC"/>
                </a:solidFill>
                <a:latin typeface="Aptos" panose="020B0004020202020204" pitchFamily="34" charset="0"/>
                <a:ea typeface="Tahoma" pitchFamily="34" charset="0"/>
                <a:cs typeface="Arial" pitchFamily="34" charset="0"/>
                <a:hlinkClick r:id="rId14"/>
              </a:rPr>
              <a:t>ww.trend.uns.ac.rs</a:t>
            </a:r>
            <a:endParaRPr lang="sr-Latn-RS" sz="1000" i="0" baseline="0" dirty="0">
              <a:solidFill>
                <a:srgbClr val="4061EC"/>
              </a:solidFill>
              <a:latin typeface="Aptos" panose="020B0004020202020204" pitchFamily="34" charset="0"/>
              <a:ea typeface="Tahoma" pitchFamily="34" charset="0"/>
              <a:cs typeface="Arial" pitchFamily="34" charset="0"/>
            </a:endParaRPr>
          </a:p>
          <a:p>
            <a:pPr marL="0" marR="0" indent="0" algn="ctr" defTabSz="30855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sr-Latn-RS" sz="1000" baseline="0" dirty="0">
              <a:latin typeface="Aptos" panose="020B0004020202020204" pitchFamily="34" charset="0"/>
              <a:cs typeface="Arial" pitchFamily="34" charset="0"/>
            </a:endParaRPr>
          </a:p>
          <a:p>
            <a:pPr marL="0" marR="0" indent="0" algn="ctr" defTabSz="30855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1000" baseline="0" dirty="0">
                <a:latin typeface="Aptos" panose="020B0004020202020204" pitchFamily="34" charset="0"/>
                <a:cs typeface="Arial" pitchFamily="34" charset="0"/>
              </a:rPr>
              <a:t>Srdačan pozdrav</a:t>
            </a:r>
            <a:r>
              <a:rPr lang="en-US" sz="1000" baseline="0" dirty="0">
                <a:latin typeface="Aptos" panose="020B0004020202020204" pitchFamily="34" charset="0"/>
                <a:cs typeface="Arial" pitchFamily="34" charset="0"/>
              </a:rPr>
              <a:t>,</a:t>
            </a:r>
          </a:p>
          <a:p>
            <a:pPr marL="0" marR="0" indent="0" algn="ctr" defTabSz="30855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r-Latn-RS" sz="1000" baseline="0" dirty="0">
                <a:latin typeface="Aptos" panose="020B0004020202020204" pitchFamily="34" charset="0"/>
                <a:cs typeface="Arial" pitchFamily="34" charset="0"/>
              </a:rPr>
              <a:t>Organizacioni tim skupa TREND 2026</a:t>
            </a:r>
            <a:r>
              <a:rPr lang="en-US" sz="1000" baseline="0" dirty="0">
                <a:latin typeface="Aptos" panose="020B0004020202020204" pitchFamily="34" charset="0"/>
                <a:cs typeface="Arial" pitchFamily="34" charset="0"/>
              </a:rPr>
              <a:t> </a:t>
            </a:r>
            <a:endParaRPr lang="sr-Latn-RS" sz="1000" baseline="0" dirty="0">
              <a:latin typeface="Aptos" panose="020B0004020202020204" pitchFamily="34" charset="0"/>
              <a:cs typeface="Arial" pitchFamily="34" charset="0"/>
            </a:endParaRPr>
          </a:p>
          <a:p>
            <a:pPr algn="just" defTabSz="3085565"/>
            <a:endParaRPr lang="sr-Latn-RS" sz="1000" dirty="0">
              <a:latin typeface="+mn-lt"/>
              <a:cs typeface="Arial" pitchFamily="34" charset="0"/>
            </a:endParaRPr>
          </a:p>
          <a:p>
            <a:pPr algn="just" defTabSz="3085565"/>
            <a:endParaRPr lang="sr-Latn-RS" sz="1000" dirty="0">
              <a:latin typeface="+mn-lt"/>
              <a:cs typeface="Arial" pitchFamily="34" charset="0"/>
            </a:endParaRPr>
          </a:p>
          <a:p>
            <a:pPr algn="just" defTabSz="3085565"/>
            <a:endParaRPr lang="sr-Latn-RS" sz="1000" dirty="0">
              <a:latin typeface="+mn-lt"/>
              <a:cs typeface="Arial" pitchFamily="34" charset="0"/>
            </a:endParaRPr>
          </a:p>
          <a:p>
            <a:pPr algn="just" defTabSz="3085565"/>
            <a:endParaRPr lang="sr-Latn-RS" sz="1000" dirty="0">
              <a:latin typeface="+mn-lt"/>
              <a:cs typeface="Arial" pitchFamily="34" charset="0"/>
            </a:endParaRPr>
          </a:p>
          <a:p>
            <a:pPr algn="just" defTabSz="3085565"/>
            <a:endParaRPr lang="en-US" sz="1000" dirty="0">
              <a:latin typeface="+mn-lt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48" r:id="rId3"/>
    <p:sldLayoutId id="214748375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7" r:id="rId11"/>
  </p:sldLayoutIdLst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+mj-lt"/>
          <a:ea typeface="MS PGothic" pitchFamily="34" charset="-128"/>
          <a:cs typeface="ＭＳ Ｐゴシック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charset="0"/>
          <a:ea typeface="MS PGothic" pitchFamily="34" charset="-128"/>
          <a:cs typeface="ＭＳ Ｐゴシック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charset="0"/>
          <a:ea typeface="MS PGothic" pitchFamily="34" charset="-128"/>
          <a:cs typeface="ＭＳ Ｐゴシック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charset="0"/>
          <a:ea typeface="MS PGothic" pitchFamily="34" charset="-128"/>
          <a:cs typeface="ＭＳ Ｐゴシック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charset="0"/>
          <a:ea typeface="MS PGothic" pitchFamily="34" charset="-128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charset="0"/>
          <a:ea typeface="ＭＳ Ｐゴシック" charset="0"/>
          <a:cs typeface="ＭＳ Ｐゴシック" charset="0"/>
        </a:defRPr>
      </a:lvl9pPr>
    </p:titleStyle>
    <p:bodyStyle>
      <a:lvl1pPr marL="346075" indent="-346075" algn="l" defTabSz="457200" rtl="0" eaLnBrk="0" fontAlgn="base" hangingPunct="0">
        <a:spcBef>
          <a:spcPts val="1800"/>
        </a:spcBef>
        <a:spcAft>
          <a:spcPct val="0"/>
        </a:spcAft>
        <a:buSzPct val="135000"/>
        <a:buBlip>
          <a:blip r:embed="rId15"/>
        </a:buBlip>
        <a:defRPr sz="24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593725" indent="-182563" algn="l" defTabSz="457200" rtl="0" eaLnBrk="0" fontAlgn="base" hangingPunct="0">
        <a:spcBef>
          <a:spcPts val="800"/>
        </a:spcBef>
        <a:spcAft>
          <a:spcPct val="0"/>
        </a:spcAft>
        <a:buClr>
          <a:srgbClr val="595959"/>
        </a:buClr>
        <a:buFont typeface="Lucida Grande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822325" indent="-182563" algn="l" defTabSz="457200" rtl="0" eaLnBrk="0" fontAlgn="base" hangingPunct="0">
        <a:spcBef>
          <a:spcPts val="700"/>
        </a:spcBef>
        <a:spcAft>
          <a:spcPct val="0"/>
        </a:spcAft>
        <a:buClr>
          <a:srgbClr val="595959"/>
        </a:buClr>
        <a:buFont typeface="Wingdings" pitchFamily="2" charset="2"/>
        <a:buChar char="§"/>
        <a:defRPr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050925" indent="-182563" algn="l" defTabSz="457200" rtl="0" eaLnBrk="0" fontAlgn="base" hangingPunct="0">
        <a:spcBef>
          <a:spcPts val="600"/>
        </a:spcBef>
        <a:spcAft>
          <a:spcPct val="0"/>
        </a:spcAft>
        <a:buClr>
          <a:srgbClr val="595959"/>
        </a:buClr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1233488" indent="-182563" algn="l" defTabSz="457200" rtl="0" eaLnBrk="0" fontAlgn="base" hangingPunct="0">
        <a:spcBef>
          <a:spcPts val="6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8F6BA-D5A2-A61E-F091-0B370A805B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581" y="3750563"/>
            <a:ext cx="8961361" cy="85583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A5CE45-C084-AC76-EE4A-9E64FA6656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582" y="4675367"/>
            <a:ext cx="8961360" cy="92235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48283D-72B2-A993-41DB-ED29100D3E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581" y="5694185"/>
            <a:ext cx="8961361" cy="10668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192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365760" y="1656193"/>
            <a:ext cx="8326438" cy="451781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5125" y="134939"/>
            <a:ext cx="6672673" cy="810284"/>
          </a:xfrm>
        </p:spPr>
        <p:txBody>
          <a:bodyPr/>
          <a:lstStyle/>
          <a:p>
            <a:r>
              <a:rPr lang="sr-Latn-RS" dirty="0"/>
              <a:t>Kratak sadržaj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741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365760" y="1656193"/>
            <a:ext cx="8326438" cy="451781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5125" y="134939"/>
            <a:ext cx="6672673" cy="810284"/>
          </a:xfrm>
        </p:spPr>
        <p:txBody>
          <a:bodyPr/>
          <a:lstStyle/>
          <a:p>
            <a:r>
              <a:rPr lang="sr-Latn-RS" dirty="0"/>
              <a:t>Uvod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333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365760" y="1656193"/>
            <a:ext cx="8326438" cy="451781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5125" y="134939"/>
            <a:ext cx="6672673" cy="810284"/>
          </a:xfrm>
        </p:spPr>
        <p:txBody>
          <a:bodyPr/>
          <a:lstStyle/>
          <a:p>
            <a:r>
              <a:rPr lang="sr-Latn-RS" dirty="0"/>
              <a:t>Tema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551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365760" y="1656193"/>
            <a:ext cx="8326438" cy="451781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5125" y="134939"/>
            <a:ext cx="6672673" cy="810284"/>
          </a:xfrm>
        </p:spPr>
        <p:txBody>
          <a:bodyPr/>
          <a:lstStyle/>
          <a:p>
            <a:r>
              <a:rPr lang="sr-Latn-RS" dirty="0"/>
              <a:t>Rezultati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370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365760" y="1656193"/>
            <a:ext cx="8326438" cy="451781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5125" y="134939"/>
            <a:ext cx="6672673" cy="810284"/>
          </a:xfrm>
        </p:spPr>
        <p:txBody>
          <a:bodyPr/>
          <a:lstStyle/>
          <a:p>
            <a:r>
              <a:rPr lang="sr-Latn-RS" dirty="0"/>
              <a:t>Zaključak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240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>
          <a:xfrm>
            <a:off x="365125" y="1645919"/>
            <a:ext cx="3086992" cy="4517813"/>
          </a:xfrm>
        </p:spPr>
        <p:txBody>
          <a:bodyPr/>
          <a:lstStyle/>
          <a:p>
            <a:r>
              <a:rPr lang="sr-Latn-RS" dirty="0"/>
              <a:t>Kontakt podaci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>
                <a:solidFill>
                  <a:srgbClr val="162B53"/>
                </a:solidFill>
              </a:rPr>
              <a:t>Hvala na pažnji!</a:t>
            </a:r>
            <a:endParaRPr lang="en-US" dirty="0">
              <a:solidFill>
                <a:srgbClr val="162B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7928"/>
      </p:ext>
    </p:extLst>
  </p:cSld>
  <p:clrMapOvr>
    <a:masterClrMapping/>
  </p:clrMapOvr>
</p:sld>
</file>

<file path=ppt/theme/theme1.xml><?xml version="1.0" encoding="utf-8"?>
<a:theme xmlns:a="http://schemas.openxmlformats.org/drawingml/2006/main" name="ieee_presentation_template">
  <a:themeElements>
    <a:clrScheme name="Custom 7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0CAF2"/>
      </a:accent1>
      <a:accent2>
        <a:srgbClr val="00B3FA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ustom 1">
      <a:majorFont>
        <a:latin typeface="Aptos Display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ln>
          <a:noFill/>
        </a:ln>
      </a:spPr>
      <a:bodyPr/>
      <a:lstStyle>
        <a:defPPr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TM03457491[[fn=Metropolitan]]</Template>
  <TotalTime>1845</TotalTime>
  <Words>12</Words>
  <Application>Microsoft Office PowerPoint</Application>
  <PresentationFormat>On-screen Show (4:3)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Lucida Grande</vt:lpstr>
      <vt:lpstr>Verdana</vt:lpstr>
      <vt:lpstr>Wingdings</vt:lpstr>
      <vt:lpstr>ieee_presentation_template</vt:lpstr>
      <vt:lpstr>PowerPoint Presentation</vt:lpstr>
      <vt:lpstr>Kratak sadržaj</vt:lpstr>
      <vt:lpstr>Uvod</vt:lpstr>
      <vt:lpstr>Tema</vt:lpstr>
      <vt:lpstr>Rezultati</vt:lpstr>
      <vt:lpstr>Zaključak</vt:lpstr>
      <vt:lpstr>Hvala na pažnji!</vt:lpstr>
    </vt:vector>
  </TitlesOfParts>
  <Company>IEEE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Engel, Lisa Lisa.</dc:creator>
  <cp:lastModifiedBy>Dragan</cp:lastModifiedBy>
  <cp:revision>259</cp:revision>
  <dcterms:created xsi:type="dcterms:W3CDTF">2012-11-14T18:53:32Z</dcterms:created>
  <dcterms:modified xsi:type="dcterms:W3CDTF">2026-02-18T08:43:49Z</dcterms:modified>
</cp:coreProperties>
</file>